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8c90e27f6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8c90e27f6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8c90e27f6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8c90e27f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8c90e27f6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8c90e27f6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df93ede91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df93ede9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4ad242ef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4ad242ef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4ad242ef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4ad242ef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8c90e27f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8c90e27f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4ad242ef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4ad242ef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8c90e27f6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8c90e27f6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c90e27f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c90e27f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8c90e27f6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8c90e27f6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crop it from orginal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standardisation : to remove the noises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increase the accuracy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c90e27f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c90e27f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8c90e27f6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8c90e27f6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8c90e27f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8c90e27f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8c90e27f6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8c90e27f6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jpg"/><Relationship Id="rId5" Type="http://schemas.openxmlformats.org/officeDocument/2006/relationships/image" Target="../media/image18.jp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02700" y="131875"/>
            <a:ext cx="8538600" cy="19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/>
              <a:t>Handwriting Recognition </a:t>
            </a:r>
            <a:endParaRPr sz="6000"/>
          </a:p>
        </p:txBody>
      </p:sp>
      <p:sp>
        <p:nvSpPr>
          <p:cNvPr id="68" name="Google Shape;68;p13"/>
          <p:cNvSpPr txBox="1"/>
          <p:nvPr/>
        </p:nvSpPr>
        <p:spPr>
          <a:xfrm>
            <a:off x="2795025" y="2143175"/>
            <a:ext cx="3507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1 - Arturo, Esther, </a:t>
            </a:r>
            <a:r>
              <a:rPr lang="it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Xianhao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237" y="2307100"/>
            <a:ext cx="6919525" cy="327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326350" y="279125"/>
            <a:ext cx="6461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Digit Recognition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4369850" y="1703375"/>
            <a:ext cx="3696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"/>
                <a:ea typeface="Roboto"/>
                <a:cs typeface="Roboto"/>
                <a:sym typeface="Roboto"/>
              </a:rPr>
              <a:t>CNN Model Architecture 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851300" y="1968900"/>
            <a:ext cx="1495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training data: 60000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test data: 30000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image size: 28*28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2858711"/>
            <a:ext cx="2044850" cy="201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650" y="2093550"/>
            <a:ext cx="5357325" cy="2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type="title"/>
          </p:nvPr>
        </p:nvSpPr>
        <p:spPr>
          <a:xfrm>
            <a:off x="326350" y="279125"/>
            <a:ext cx="6461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Digit Recognition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2973750" y="1142388"/>
            <a:ext cx="3696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Roboto"/>
                <a:ea typeface="Roboto"/>
                <a:cs typeface="Roboto"/>
                <a:sym typeface="Roboto"/>
              </a:rPr>
              <a:t>CNN Model Architecture 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851300" y="1968900"/>
            <a:ext cx="1495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training data: 60000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test data: 30000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image size: 28*28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2858711"/>
            <a:ext cx="2044850" cy="201083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>
            <a:off x="3258650" y="3465600"/>
            <a:ext cx="1019100" cy="8898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5876375" y="301300"/>
            <a:ext cx="144300" cy="889800"/>
          </a:xfrm>
          <a:prstGeom prst="cube">
            <a:avLst>
              <a:gd fmla="val 25000" name="adj"/>
            </a:avLst>
          </a:prstGeom>
          <a:solidFill>
            <a:srgbClr val="D9D9D9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/>
          <p:nvPr/>
        </p:nvSpPr>
        <p:spPr>
          <a:xfrm>
            <a:off x="6237150" y="279125"/>
            <a:ext cx="144300" cy="8898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6381450" y="279125"/>
            <a:ext cx="144300" cy="8898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6525750" y="499925"/>
            <a:ext cx="144300" cy="448200"/>
          </a:xfrm>
          <a:prstGeom prst="cube">
            <a:avLst>
              <a:gd fmla="val 25000" name="adj"/>
            </a:avLst>
          </a:prstGeom>
          <a:solidFill>
            <a:srgbClr val="D9D9D9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6818425" y="522100"/>
            <a:ext cx="144300" cy="4482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6962725" y="522100"/>
            <a:ext cx="144300" cy="4482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7107025" y="673750"/>
            <a:ext cx="144300" cy="202200"/>
          </a:xfrm>
          <a:prstGeom prst="cube">
            <a:avLst>
              <a:gd fmla="val 25000" name="adj"/>
            </a:avLst>
          </a:prstGeom>
          <a:solidFill>
            <a:srgbClr val="D9D9D9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 rot="5400000">
            <a:off x="7738400" y="355000"/>
            <a:ext cx="60000" cy="8898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3535775" y="1784850"/>
            <a:ext cx="1495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training data: 60000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test data: 30000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image size: 28*28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3"/>
          <p:cNvSpPr/>
          <p:nvPr/>
        </p:nvSpPr>
        <p:spPr>
          <a:xfrm rot="5400000">
            <a:off x="8527575" y="563200"/>
            <a:ext cx="60000" cy="4734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4572000" y="3465775"/>
            <a:ext cx="954600" cy="889800"/>
          </a:xfrm>
          <a:prstGeom prst="cube">
            <a:avLst>
              <a:gd fmla="val 59508" name="adj"/>
            </a:avLst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5563950" y="3419225"/>
            <a:ext cx="954600" cy="889800"/>
          </a:xfrm>
          <a:prstGeom prst="cube">
            <a:avLst>
              <a:gd fmla="val 83199" name="adj"/>
            </a:avLst>
          </a:prstGeom>
          <a:solidFill>
            <a:srgbClr val="A4C2F4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66225" y="228175"/>
            <a:ext cx="8903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Digit Classification </a:t>
            </a:r>
            <a:endParaRPr sz="4700"/>
          </a:p>
        </p:txBody>
      </p:sp>
      <p:sp>
        <p:nvSpPr>
          <p:cNvPr id="257" name="Google Shape;257;p24"/>
          <p:cNvSpPr txBox="1"/>
          <p:nvPr/>
        </p:nvSpPr>
        <p:spPr>
          <a:xfrm>
            <a:off x="-1560100" y="603750"/>
            <a:ext cx="13974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Pooling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Relu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Soft Max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9222050" y="407350"/>
            <a:ext cx="30000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cnn = models.Sequential([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layers.Conv2D(filters=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input_shape=(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layers.MaxPooling2D((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layers.Conv2D(filters=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layers.MaxPooling2D((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layers.Flatten(),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layers.Dense(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layers.Dense(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9" name="Google Shape;2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513" y="1742400"/>
            <a:ext cx="5336226" cy="6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 rotWithShape="1">
          <a:blip r:embed="rId4">
            <a:alphaModFix/>
          </a:blip>
          <a:srcRect b="0" l="1780" r="-1779" t="0"/>
          <a:stretch/>
        </p:blipFill>
        <p:spPr>
          <a:xfrm>
            <a:off x="244275" y="2467856"/>
            <a:ext cx="3233250" cy="239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850" y="2571748"/>
            <a:ext cx="3354425" cy="24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988275" y="1915025"/>
            <a:ext cx="151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Confusion Metrics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4257690" y="2491425"/>
            <a:ext cx="3635100" cy="262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3279700" y="1742400"/>
            <a:ext cx="5618100" cy="668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type="title"/>
          </p:nvPr>
        </p:nvSpPr>
        <p:spPr>
          <a:xfrm>
            <a:off x="142425" y="5329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Test r</a:t>
            </a:r>
            <a:r>
              <a:rPr lang="it" sz="4700"/>
              <a:t>esults</a:t>
            </a:r>
            <a:endParaRPr sz="4700"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5354937" y="0"/>
            <a:ext cx="3628688" cy="16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0" y="1856025"/>
            <a:ext cx="5293900" cy="14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5805350" y="1878825"/>
            <a:ext cx="3178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Model cannot generalize;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problem starts at the beginning, with pre-processing;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hue range, opening values tailored for single image;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even a little noise can make the difference.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130975" y="2841725"/>
            <a:ext cx="143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test1.png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148950" y="4359600"/>
            <a:ext cx="143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test2.png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801" y="3583906"/>
            <a:ext cx="5293900" cy="131447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/>
          <p:nvPr/>
        </p:nvSpPr>
        <p:spPr>
          <a:xfrm>
            <a:off x="130975" y="4441925"/>
            <a:ext cx="143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test2.png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167100" y="4758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Reflections on results</a:t>
            </a:r>
            <a:endParaRPr sz="4800"/>
          </a:p>
        </p:txBody>
      </p:sp>
      <p:sp>
        <p:nvSpPr>
          <p:cNvPr id="282" name="Google Shape;282;p26"/>
          <p:cNvSpPr txBox="1"/>
          <p:nvPr/>
        </p:nvSpPr>
        <p:spPr>
          <a:xfrm>
            <a:off x="580300" y="3313250"/>
            <a:ext cx="40992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300"/>
              <a:t>We could have overcome this problem by building larger datasets that take into account noisy samples;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300"/>
              <a:t>however this would have required much more time and effort.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 b="21530" l="2780" r="0" t="11789"/>
          <a:stretch/>
        </p:blipFill>
        <p:spPr>
          <a:xfrm>
            <a:off x="1237941" y="1863297"/>
            <a:ext cx="6668126" cy="11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/>
        </p:nvSpPr>
        <p:spPr>
          <a:xfrm>
            <a:off x="4752950" y="3313250"/>
            <a:ext cx="40992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it" sz="1300"/>
              <a:t>A</a:t>
            </a:r>
            <a:r>
              <a:rPr lang="it" sz="1300"/>
              <a:t> similar reasoning can be applied to the digit recognition model;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it" sz="1300"/>
              <a:t>CNN is then probably not the best choice for this project.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26"/>
          <p:cNvPicPr preferRelativeResize="0"/>
          <p:nvPr/>
        </p:nvPicPr>
        <p:blipFill rotWithShape="1">
          <a:blip r:embed="rId4">
            <a:alphaModFix/>
          </a:blip>
          <a:srcRect b="24925" l="3540" r="0" t="12668"/>
          <a:stretch/>
        </p:blipFill>
        <p:spPr>
          <a:xfrm>
            <a:off x="1237943" y="1863300"/>
            <a:ext cx="7069682" cy="11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228600" y="294125"/>
            <a:ext cx="86937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/>
              <a:t>Project plan &amp; </a:t>
            </a:r>
            <a:r>
              <a:rPr lang="it" sz="4200"/>
              <a:t>management</a:t>
            </a:r>
            <a:r>
              <a:rPr lang="it" sz="4200"/>
              <a:t> review</a:t>
            </a:r>
            <a:endParaRPr sz="4200"/>
          </a:p>
        </p:txBody>
      </p:sp>
      <p:pic>
        <p:nvPicPr>
          <p:cNvPr id="291" name="Google Shape;2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75" y="1399550"/>
            <a:ext cx="5089699" cy="32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5669500" y="1760775"/>
            <a:ext cx="32529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We followed the project plan with little deviation;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building the CNN models took more time than originally planned;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no time left for additional tasks;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5669500" y="3441300"/>
            <a:ext cx="3115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limitations due to online work were not negligible;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difficulties in coordinating.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40750" y="-52400"/>
            <a:ext cx="9103249" cy="50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/>
          <p:nvPr/>
        </p:nvSpPr>
        <p:spPr>
          <a:xfrm>
            <a:off x="1210800" y="2022950"/>
            <a:ext cx="6722400" cy="8928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 for listening!</a:t>
            </a:r>
            <a:endParaRPr sz="4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66225" y="5329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Introduction</a:t>
            </a:r>
            <a:endParaRPr sz="4700"/>
          </a:p>
        </p:txBody>
      </p:sp>
      <p:sp>
        <p:nvSpPr>
          <p:cNvPr id="75" name="Google Shape;75;p14"/>
          <p:cNvSpPr txBox="1"/>
          <p:nvPr/>
        </p:nvSpPr>
        <p:spPr>
          <a:xfrm>
            <a:off x="365650" y="1812800"/>
            <a:ext cx="6440400" cy="28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Brief outline of the project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Evaluation/test results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Reflections on results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it" sz="1800">
                <a:latin typeface="Open Sans"/>
                <a:ea typeface="Open Sans"/>
                <a:cs typeface="Open Sans"/>
                <a:sym typeface="Open Sans"/>
              </a:rPr>
              <a:t>The project management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66225" y="5329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Project Outline</a:t>
            </a:r>
            <a:endParaRPr sz="4700"/>
          </a:p>
        </p:txBody>
      </p:sp>
      <p:sp>
        <p:nvSpPr>
          <p:cNvPr id="81" name="Google Shape;81;p15"/>
          <p:cNvSpPr txBox="1"/>
          <p:nvPr/>
        </p:nvSpPr>
        <p:spPr>
          <a:xfrm>
            <a:off x="365650" y="1812800"/>
            <a:ext cx="84024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Project Goal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it" sz="1600">
                <a:latin typeface="Open Sans"/>
                <a:ea typeface="Open Sans"/>
                <a:cs typeface="Open Sans"/>
                <a:sym typeface="Open Sans"/>
              </a:rPr>
              <a:t>The main project goal is to implement a system which can translate the carpenters drawings into a digital instruction set(machine readable language).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65650" y="2942250"/>
            <a:ext cx="49011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handwriting recognition system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Exploring co</a:t>
            </a: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nvolution neural networks (CNN) and computer vision algorithm to detect engineering symbols on Timber(a carpenter's work piece).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Identify the symbols and the information it contains.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Read cut-line dimensions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Identify the piece which needs to be cut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559900" y="2942250"/>
            <a:ext cx="33813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Tools and Resources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Convolution neural networks (CNN)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it" sz="1200">
                <a:solidFill>
                  <a:srgbClr val="202124"/>
                </a:solidFill>
                <a:highlight>
                  <a:srgbClr val="FFFFFF"/>
                </a:highlight>
              </a:rPr>
              <a:t>Open Source </a:t>
            </a:r>
            <a:r>
              <a:rPr b="1" lang="it" sz="1200">
                <a:solidFill>
                  <a:srgbClr val="202124"/>
                </a:solidFill>
                <a:highlight>
                  <a:srgbClr val="FFFFFF"/>
                </a:highlight>
              </a:rPr>
              <a:t>Computer Vision</a:t>
            </a:r>
            <a:r>
              <a:rPr lang="it" sz="1200">
                <a:solidFill>
                  <a:srgbClr val="202124"/>
                </a:solidFill>
                <a:highlight>
                  <a:srgbClr val="FFFFFF"/>
                </a:highlight>
              </a:rPr>
              <a:t> Library(openCV)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Tensor Flow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Keras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it" sz="1200">
                <a:latin typeface="Open Sans"/>
                <a:ea typeface="Open Sans"/>
                <a:cs typeface="Open Sans"/>
                <a:sym typeface="Open Sans"/>
              </a:rPr>
              <a:t>Colab platform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66225" y="5329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The System Pipeline</a:t>
            </a:r>
            <a:endParaRPr sz="4700"/>
          </a:p>
        </p:txBody>
      </p:sp>
      <p:sp>
        <p:nvSpPr>
          <p:cNvPr id="89" name="Google Shape;89;p16"/>
          <p:cNvSpPr/>
          <p:nvPr/>
        </p:nvSpPr>
        <p:spPr>
          <a:xfrm>
            <a:off x="2312275" y="2307025"/>
            <a:ext cx="1295100" cy="586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Pre-processing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4000300" y="2286625"/>
            <a:ext cx="1295100" cy="624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Symbol Classification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(CNN Model)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91" name="Google Shape;91;p16"/>
          <p:cNvCxnSpPr>
            <a:stCxn id="90" idx="3"/>
          </p:cNvCxnSpPr>
          <p:nvPr/>
        </p:nvCxnSpPr>
        <p:spPr>
          <a:xfrm>
            <a:off x="5295400" y="2598775"/>
            <a:ext cx="4683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6"/>
          <p:cNvSpPr txBox="1"/>
          <p:nvPr/>
        </p:nvSpPr>
        <p:spPr>
          <a:xfrm>
            <a:off x="944125" y="2427025"/>
            <a:ext cx="9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93;p16"/>
          <p:cNvCxnSpPr>
            <a:stCxn id="89" idx="3"/>
            <a:endCxn id="90" idx="1"/>
          </p:cNvCxnSpPr>
          <p:nvPr/>
        </p:nvCxnSpPr>
        <p:spPr>
          <a:xfrm flipH="1" rot="10800000">
            <a:off x="3607375" y="2598775"/>
            <a:ext cx="393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6"/>
          <p:cNvSpPr/>
          <p:nvPr/>
        </p:nvSpPr>
        <p:spPr>
          <a:xfrm>
            <a:off x="5688325" y="2288125"/>
            <a:ext cx="1080600" cy="624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Digit  Recognition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(CNN Model)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7161850" y="2421775"/>
            <a:ext cx="103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output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" name="Google Shape;96;p16"/>
          <p:cNvCxnSpPr>
            <a:stCxn id="89" idx="1"/>
            <a:endCxn id="92" idx="3"/>
          </p:cNvCxnSpPr>
          <p:nvPr/>
        </p:nvCxnSpPr>
        <p:spPr>
          <a:xfrm flipH="1">
            <a:off x="1868575" y="2600275"/>
            <a:ext cx="443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2820575" y="1261838"/>
            <a:ext cx="34140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The handwriting recognition system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79378" y="2940163"/>
            <a:ext cx="1336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720575" y="4575675"/>
            <a:ext cx="3980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oboto"/>
              <a:buChar char="●"/>
            </a:pPr>
            <a:r>
              <a:rPr lang="it" sz="800">
                <a:latin typeface="Roboto"/>
                <a:ea typeface="Roboto"/>
                <a:cs typeface="Roboto"/>
                <a:sym typeface="Roboto"/>
              </a:rPr>
              <a:t>Recognised and classified all symbols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Roboto"/>
              <a:buChar char="●"/>
            </a:pPr>
            <a:r>
              <a:rPr lang="it" sz="800">
                <a:latin typeface="Roboto"/>
                <a:ea typeface="Roboto"/>
                <a:cs typeface="Roboto"/>
                <a:sym typeface="Roboto"/>
              </a:rPr>
              <a:t>Identified cut line, dimension line and piece to be discarded.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16"/>
          <p:cNvCxnSpPr>
            <a:stCxn id="94" idx="3"/>
            <a:endCxn id="95" idx="1"/>
          </p:cNvCxnSpPr>
          <p:nvPr/>
        </p:nvCxnSpPr>
        <p:spPr>
          <a:xfrm flipH="1" rot="10800000">
            <a:off x="6768925" y="2598775"/>
            <a:ext cx="393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6"/>
          <p:cNvSpPr txBox="1"/>
          <p:nvPr/>
        </p:nvSpPr>
        <p:spPr>
          <a:xfrm>
            <a:off x="7660328" y="2899450"/>
            <a:ext cx="1336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Output image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25" y="3322525"/>
            <a:ext cx="3827210" cy="12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483" y="3322525"/>
            <a:ext cx="4902090" cy="12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66225" y="5329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Preprocessing</a:t>
            </a:r>
            <a:endParaRPr sz="4700"/>
          </a:p>
        </p:txBody>
      </p:sp>
      <p:sp>
        <p:nvSpPr>
          <p:cNvPr id="109" name="Google Shape;109;p17"/>
          <p:cNvSpPr txBox="1"/>
          <p:nvPr/>
        </p:nvSpPr>
        <p:spPr>
          <a:xfrm>
            <a:off x="-3429000" y="4583625"/>
            <a:ext cx="3788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Preprocessing steps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Detection of noise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Inputs symbols dimensions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Shapes, Test data 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Digits segmentation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9222600" y="3127200"/>
            <a:ext cx="30000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Symbol Recognition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HSV color space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Dimensions of symbols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Detected digits and symbols seem satisfiable as seen.</a:t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1814990" y="1883811"/>
            <a:ext cx="1587600" cy="347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Pre-processing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3916092" y="1872625"/>
            <a:ext cx="16932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Symbol Classification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(CNN Model)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13" name="Google Shape;113;p17"/>
          <p:cNvCxnSpPr>
            <a:stCxn id="112" idx="3"/>
          </p:cNvCxnSpPr>
          <p:nvPr/>
        </p:nvCxnSpPr>
        <p:spPr>
          <a:xfrm>
            <a:off x="5609292" y="2057275"/>
            <a:ext cx="419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 txBox="1"/>
          <p:nvPr/>
        </p:nvSpPr>
        <p:spPr>
          <a:xfrm>
            <a:off x="606450" y="1925618"/>
            <a:ext cx="930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" name="Google Shape;115;p17"/>
          <p:cNvCxnSpPr>
            <a:stCxn id="111" idx="3"/>
            <a:endCxn id="112" idx="1"/>
          </p:cNvCxnSpPr>
          <p:nvPr/>
        </p:nvCxnSpPr>
        <p:spPr>
          <a:xfrm>
            <a:off x="3402590" y="2057361"/>
            <a:ext cx="51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7"/>
          <p:cNvSpPr/>
          <p:nvPr/>
        </p:nvSpPr>
        <p:spPr>
          <a:xfrm>
            <a:off x="6029475" y="1873525"/>
            <a:ext cx="14724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Digit  Classification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(MNIST)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17" name="Google Shape;117;p17"/>
          <p:cNvCxnSpPr>
            <a:stCxn id="116" idx="3"/>
            <a:endCxn id="118" idx="1"/>
          </p:cNvCxnSpPr>
          <p:nvPr/>
        </p:nvCxnSpPr>
        <p:spPr>
          <a:xfrm flipH="1" rot="10800000">
            <a:off x="7501875" y="2055775"/>
            <a:ext cx="2088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 txBox="1"/>
          <p:nvPr/>
        </p:nvSpPr>
        <p:spPr>
          <a:xfrm>
            <a:off x="7710553" y="1933238"/>
            <a:ext cx="10641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output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9" name="Google Shape;119;p17"/>
          <p:cNvCxnSpPr>
            <a:stCxn id="111" idx="1"/>
            <a:endCxn id="114" idx="3"/>
          </p:cNvCxnSpPr>
          <p:nvPr/>
        </p:nvCxnSpPr>
        <p:spPr>
          <a:xfrm flipH="1">
            <a:off x="1537190" y="2057361"/>
            <a:ext cx="277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7"/>
          <p:cNvSpPr/>
          <p:nvPr/>
        </p:nvSpPr>
        <p:spPr>
          <a:xfrm>
            <a:off x="1740600" y="1747725"/>
            <a:ext cx="1736400" cy="62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2650400" y="1300663"/>
            <a:ext cx="34140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handwriting recognition system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855025" y="3128213"/>
            <a:ext cx="10641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</a:rPr>
              <a:t>hsv  color image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123" name="Google Shape;123;p17"/>
          <p:cNvCxnSpPr>
            <a:stCxn id="122" idx="3"/>
            <a:endCxn id="124" idx="1"/>
          </p:cNvCxnSpPr>
          <p:nvPr/>
        </p:nvCxnSpPr>
        <p:spPr>
          <a:xfrm>
            <a:off x="1919125" y="3312863"/>
            <a:ext cx="15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7"/>
          <p:cNvSpPr txBox="1"/>
          <p:nvPr/>
        </p:nvSpPr>
        <p:spPr>
          <a:xfrm>
            <a:off x="224125" y="3125780"/>
            <a:ext cx="93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17"/>
          <p:cNvCxnSpPr>
            <a:stCxn id="127" idx="3"/>
            <a:endCxn id="122" idx="1"/>
          </p:cNvCxnSpPr>
          <p:nvPr/>
        </p:nvCxnSpPr>
        <p:spPr>
          <a:xfrm flipH="1" rot="10800000">
            <a:off x="679825" y="3312863"/>
            <a:ext cx="175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7"/>
          <p:cNvSpPr/>
          <p:nvPr/>
        </p:nvSpPr>
        <p:spPr>
          <a:xfrm>
            <a:off x="3461425" y="3128213"/>
            <a:ext cx="7644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</a:rPr>
              <a:t>Bitwise/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</a:rPr>
              <a:t>Masking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6390901" y="3127200"/>
            <a:ext cx="9306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</a:rPr>
              <a:t>Standardization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7419400" y="3127188"/>
            <a:ext cx="8526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</a:rPr>
              <a:t>Segmentation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30" name="Google Shape;130;p17"/>
          <p:cNvCxnSpPr>
            <a:stCxn id="129" idx="3"/>
            <a:endCxn id="131" idx="1"/>
          </p:cNvCxnSpPr>
          <p:nvPr/>
        </p:nvCxnSpPr>
        <p:spPr>
          <a:xfrm>
            <a:off x="8272000" y="3311838"/>
            <a:ext cx="97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7"/>
          <p:cNvSpPr txBox="1"/>
          <p:nvPr/>
        </p:nvSpPr>
        <p:spPr>
          <a:xfrm>
            <a:off x="8369901" y="3058650"/>
            <a:ext cx="85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output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2691825" y="2563300"/>
            <a:ext cx="28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Symbol preprocessing process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4410125" y="3127200"/>
            <a:ext cx="9306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</a:rPr>
              <a:t>Opening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lt1"/>
                </a:solidFill>
              </a:rPr>
              <a:t>Morphological</a:t>
            </a:r>
            <a:r>
              <a:rPr lang="it" sz="800">
                <a:solidFill>
                  <a:schemeClr val="lt1"/>
                </a:solidFill>
              </a:rPr>
              <a:t> operation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34" name="Google Shape;134;p17"/>
          <p:cNvCxnSpPr>
            <a:stCxn id="124" idx="3"/>
            <a:endCxn id="133" idx="1"/>
          </p:cNvCxnSpPr>
          <p:nvPr/>
        </p:nvCxnSpPr>
        <p:spPr>
          <a:xfrm flipH="1" rot="10800000">
            <a:off x="4225825" y="3311963"/>
            <a:ext cx="184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7"/>
          <p:cNvSpPr/>
          <p:nvPr/>
        </p:nvSpPr>
        <p:spPr>
          <a:xfrm>
            <a:off x="2158225" y="3129563"/>
            <a:ext cx="10641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</a:rPr>
              <a:t>Hue thresholding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493200" y="3129575"/>
            <a:ext cx="7644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</a:rPr>
              <a:t>Resizing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137" name="Google Shape;137;p17"/>
          <p:cNvCxnSpPr>
            <a:endCxn id="136" idx="1"/>
          </p:cNvCxnSpPr>
          <p:nvPr/>
        </p:nvCxnSpPr>
        <p:spPr>
          <a:xfrm>
            <a:off x="5340800" y="3311825"/>
            <a:ext cx="1524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7"/>
          <p:cNvCxnSpPr>
            <a:stCxn id="136" idx="3"/>
            <a:endCxn id="128" idx="1"/>
          </p:cNvCxnSpPr>
          <p:nvPr/>
        </p:nvCxnSpPr>
        <p:spPr>
          <a:xfrm flipH="1" rot="10800000">
            <a:off x="6257600" y="3311825"/>
            <a:ext cx="133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7"/>
          <p:cNvCxnSpPr>
            <a:stCxn id="128" idx="3"/>
            <a:endCxn id="129" idx="1"/>
          </p:cNvCxnSpPr>
          <p:nvPr/>
        </p:nvCxnSpPr>
        <p:spPr>
          <a:xfrm>
            <a:off x="7321501" y="3311850"/>
            <a:ext cx="9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85900" y="4035337"/>
            <a:ext cx="2502205" cy="6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09825" y="3125776"/>
            <a:ext cx="2726130" cy="6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250" y="3777925"/>
            <a:ext cx="3049800" cy="11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00" y="3722738"/>
            <a:ext cx="3827210" cy="12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66225" y="532975"/>
            <a:ext cx="8903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Preprocessing</a:t>
            </a:r>
            <a:r>
              <a:rPr lang="it" sz="4700"/>
              <a:t> Results</a:t>
            </a:r>
            <a:endParaRPr sz="4700"/>
          </a:p>
        </p:txBody>
      </p:sp>
      <p:sp>
        <p:nvSpPr>
          <p:cNvPr id="149" name="Google Shape;149;p18"/>
          <p:cNvSpPr txBox="1"/>
          <p:nvPr/>
        </p:nvSpPr>
        <p:spPr>
          <a:xfrm>
            <a:off x="2650400" y="1300663"/>
            <a:ext cx="34140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handwriting recognition system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50" y="3625196"/>
            <a:ext cx="1901400" cy="453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5101661" y="3266188"/>
            <a:ext cx="1397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Pre-processed image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2005200" y="1883800"/>
            <a:ext cx="1397400" cy="347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Pre-processing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3916092" y="1872625"/>
            <a:ext cx="16932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Symbol Classification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(CNN Model)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54" name="Google Shape;154;p18"/>
          <p:cNvCxnSpPr>
            <a:stCxn id="153" idx="3"/>
          </p:cNvCxnSpPr>
          <p:nvPr/>
        </p:nvCxnSpPr>
        <p:spPr>
          <a:xfrm>
            <a:off x="5609292" y="2057275"/>
            <a:ext cx="419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8"/>
          <p:cNvSpPr txBox="1"/>
          <p:nvPr/>
        </p:nvSpPr>
        <p:spPr>
          <a:xfrm>
            <a:off x="512475" y="1925618"/>
            <a:ext cx="930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" name="Google Shape;156;p18"/>
          <p:cNvCxnSpPr>
            <a:stCxn id="152" idx="3"/>
            <a:endCxn id="153" idx="1"/>
          </p:cNvCxnSpPr>
          <p:nvPr/>
        </p:nvCxnSpPr>
        <p:spPr>
          <a:xfrm>
            <a:off x="3402600" y="2057350"/>
            <a:ext cx="51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8"/>
          <p:cNvSpPr/>
          <p:nvPr/>
        </p:nvSpPr>
        <p:spPr>
          <a:xfrm>
            <a:off x="6029475" y="1873525"/>
            <a:ext cx="14724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Digit  Classification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(MNIST)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58" name="Google Shape;158;p18"/>
          <p:cNvCxnSpPr>
            <a:stCxn id="157" idx="3"/>
            <a:endCxn id="159" idx="1"/>
          </p:cNvCxnSpPr>
          <p:nvPr/>
        </p:nvCxnSpPr>
        <p:spPr>
          <a:xfrm flipH="1" rot="10800000">
            <a:off x="7501875" y="2055775"/>
            <a:ext cx="2088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8"/>
          <p:cNvSpPr txBox="1"/>
          <p:nvPr/>
        </p:nvSpPr>
        <p:spPr>
          <a:xfrm>
            <a:off x="7710553" y="1933238"/>
            <a:ext cx="10641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output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" name="Google Shape;160;p18"/>
          <p:cNvCxnSpPr>
            <a:stCxn id="152" idx="1"/>
            <a:endCxn id="155" idx="3"/>
          </p:cNvCxnSpPr>
          <p:nvPr/>
        </p:nvCxnSpPr>
        <p:spPr>
          <a:xfrm flipH="1">
            <a:off x="1443000" y="2057350"/>
            <a:ext cx="562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8"/>
          <p:cNvSpPr/>
          <p:nvPr/>
        </p:nvSpPr>
        <p:spPr>
          <a:xfrm>
            <a:off x="1870062" y="1747725"/>
            <a:ext cx="1667700" cy="62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18"/>
          <p:cNvCxnSpPr>
            <a:stCxn id="161" idx="3"/>
          </p:cNvCxnSpPr>
          <p:nvPr/>
        </p:nvCxnSpPr>
        <p:spPr>
          <a:xfrm>
            <a:off x="3537762" y="2058375"/>
            <a:ext cx="1249800" cy="73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18"/>
          <p:cNvSpPr/>
          <p:nvPr/>
        </p:nvSpPr>
        <p:spPr>
          <a:xfrm>
            <a:off x="2457925" y="2816075"/>
            <a:ext cx="5375700" cy="177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8"/>
          <p:cNvCxnSpPr>
            <a:stCxn id="165" idx="0"/>
            <a:endCxn id="161" idx="1"/>
          </p:cNvCxnSpPr>
          <p:nvPr/>
        </p:nvCxnSpPr>
        <p:spPr>
          <a:xfrm rot="-5400000">
            <a:off x="1053737" y="2213150"/>
            <a:ext cx="971100" cy="661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25" y="3412975"/>
            <a:ext cx="1829926" cy="5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590698" y="3029600"/>
            <a:ext cx="166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76687" y="3029600"/>
            <a:ext cx="2063400" cy="106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 b="27740" l="3306" r="0" t="14126"/>
          <a:stretch/>
        </p:blipFill>
        <p:spPr>
          <a:xfrm>
            <a:off x="274675" y="3412450"/>
            <a:ext cx="1901402" cy="5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5449" y="3029602"/>
            <a:ext cx="2090818" cy="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6225" y="3819912"/>
            <a:ext cx="2149272" cy="53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4000" y="3219575"/>
            <a:ext cx="2794976" cy="9711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66225" y="532975"/>
            <a:ext cx="8903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Symbol Classification</a:t>
            </a:r>
            <a:endParaRPr sz="4700"/>
          </a:p>
        </p:txBody>
      </p:sp>
      <p:sp>
        <p:nvSpPr>
          <p:cNvPr id="177" name="Google Shape;177;p19"/>
          <p:cNvSpPr txBox="1"/>
          <p:nvPr/>
        </p:nvSpPr>
        <p:spPr>
          <a:xfrm>
            <a:off x="2495025" y="2006850"/>
            <a:ext cx="1265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Input image standardization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-14270" l="480" r="-480" t="14270"/>
          <a:stretch/>
        </p:blipFill>
        <p:spPr>
          <a:xfrm>
            <a:off x="1632762" y="-3005763"/>
            <a:ext cx="6260026" cy="28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-1560100" y="603750"/>
            <a:ext cx="13974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Pooling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Relu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Soft Max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9338650" y="702950"/>
            <a:ext cx="30000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cnn = models.Sequential([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layers.Conv2D(filters=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input_shape=(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layers.MaxPooling2D((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layers.Conv2D(filters=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layers.MaxPooling2D((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layers.Flatten(),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layers.Dense(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layers.Dense(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5488300" y="2006850"/>
            <a:ext cx="240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CNN model structure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07400" y="2006850"/>
            <a:ext cx="1891800" cy="2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	Data sets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170 images for every symbol.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Rotation images for getting new ones.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Drop the bad images.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In final, totally 914 images are used for training and test.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861" y="2313650"/>
            <a:ext cx="4150464" cy="28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1600" y="2766150"/>
            <a:ext cx="1768249" cy="21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66225" y="532975"/>
            <a:ext cx="8903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Symbols Classification Results</a:t>
            </a:r>
            <a:endParaRPr sz="4700"/>
          </a:p>
        </p:txBody>
      </p:sp>
      <p:sp>
        <p:nvSpPr>
          <p:cNvPr id="190" name="Google Shape;190;p20"/>
          <p:cNvSpPr txBox="1"/>
          <p:nvPr/>
        </p:nvSpPr>
        <p:spPr>
          <a:xfrm>
            <a:off x="2650400" y="1300663"/>
            <a:ext cx="34140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handwriting recognition system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920561" y="2624150"/>
            <a:ext cx="1397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Pre-processed image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1814990" y="1883811"/>
            <a:ext cx="1587600" cy="347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Pre-processing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3916092" y="1872625"/>
            <a:ext cx="16932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Symbol Classification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(CNN Model)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94" name="Google Shape;194;p20"/>
          <p:cNvCxnSpPr>
            <a:stCxn id="193" idx="3"/>
          </p:cNvCxnSpPr>
          <p:nvPr/>
        </p:nvCxnSpPr>
        <p:spPr>
          <a:xfrm>
            <a:off x="5609292" y="2057275"/>
            <a:ext cx="419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0"/>
          <p:cNvSpPr txBox="1"/>
          <p:nvPr/>
        </p:nvSpPr>
        <p:spPr>
          <a:xfrm>
            <a:off x="606450" y="1925618"/>
            <a:ext cx="9306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20"/>
          <p:cNvCxnSpPr>
            <a:stCxn id="192" idx="3"/>
            <a:endCxn id="193" idx="1"/>
          </p:cNvCxnSpPr>
          <p:nvPr/>
        </p:nvCxnSpPr>
        <p:spPr>
          <a:xfrm>
            <a:off x="3402590" y="2057361"/>
            <a:ext cx="51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0"/>
          <p:cNvSpPr/>
          <p:nvPr/>
        </p:nvSpPr>
        <p:spPr>
          <a:xfrm>
            <a:off x="6029475" y="1873525"/>
            <a:ext cx="1472400" cy="36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Digit  Recognition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</a:rPr>
              <a:t>(MNIST)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98" name="Google Shape;198;p20"/>
          <p:cNvCxnSpPr>
            <a:stCxn id="197" idx="3"/>
            <a:endCxn id="199" idx="1"/>
          </p:cNvCxnSpPr>
          <p:nvPr/>
        </p:nvCxnSpPr>
        <p:spPr>
          <a:xfrm flipH="1" rot="10800000">
            <a:off x="7501875" y="2055775"/>
            <a:ext cx="2088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0"/>
          <p:cNvSpPr txBox="1"/>
          <p:nvPr/>
        </p:nvSpPr>
        <p:spPr>
          <a:xfrm>
            <a:off x="7710553" y="1933238"/>
            <a:ext cx="10641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"/>
                <a:ea typeface="Roboto"/>
                <a:cs typeface="Roboto"/>
                <a:sym typeface="Roboto"/>
              </a:rPr>
              <a:t>output image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0" name="Google Shape;200;p20"/>
          <p:cNvCxnSpPr>
            <a:stCxn id="192" idx="1"/>
            <a:endCxn id="195" idx="3"/>
          </p:cNvCxnSpPr>
          <p:nvPr/>
        </p:nvCxnSpPr>
        <p:spPr>
          <a:xfrm flipH="1">
            <a:off x="1537190" y="2057361"/>
            <a:ext cx="277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0"/>
          <p:cNvSpPr/>
          <p:nvPr/>
        </p:nvSpPr>
        <p:spPr>
          <a:xfrm>
            <a:off x="3812063" y="1748875"/>
            <a:ext cx="1901400" cy="62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4379611" y="3095125"/>
            <a:ext cx="1397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Output  image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0"/>
          <p:cNvCxnSpPr>
            <a:stCxn id="201" idx="3"/>
            <a:endCxn id="204" idx="1"/>
          </p:cNvCxnSpPr>
          <p:nvPr/>
        </p:nvCxnSpPr>
        <p:spPr>
          <a:xfrm>
            <a:off x="5713463" y="2059525"/>
            <a:ext cx="1002600" cy="15135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0"/>
          <p:cNvCxnSpPr>
            <a:endCxn id="201" idx="1"/>
          </p:cNvCxnSpPr>
          <p:nvPr/>
        </p:nvCxnSpPr>
        <p:spPr>
          <a:xfrm flipH="1" rot="10800000">
            <a:off x="2507963" y="2059525"/>
            <a:ext cx="1304100" cy="1151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" name="Google Shape;2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049" y="2942586"/>
            <a:ext cx="1472400" cy="210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950" y="3322525"/>
            <a:ext cx="1901401" cy="17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211" y="3357913"/>
            <a:ext cx="1264567" cy="43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0"/>
          <p:cNvCxnSpPr>
            <a:stCxn id="201" idx="3"/>
            <a:endCxn id="202" idx="0"/>
          </p:cNvCxnSpPr>
          <p:nvPr/>
        </p:nvCxnSpPr>
        <p:spPr>
          <a:xfrm flipH="1">
            <a:off x="5078363" y="2059525"/>
            <a:ext cx="635100" cy="1035600"/>
          </a:xfrm>
          <a:prstGeom prst="curvedConnector4">
            <a:avLst>
              <a:gd fmla="val -37494" name="adj1"/>
              <a:gd fmla="val 6499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0"/>
          <p:cNvCxnSpPr>
            <a:stCxn id="204" idx="0"/>
          </p:cNvCxnSpPr>
          <p:nvPr/>
        </p:nvCxnSpPr>
        <p:spPr>
          <a:xfrm flipH="1" rot="5400000">
            <a:off x="6704395" y="2713813"/>
            <a:ext cx="1044300" cy="24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66225" y="532975"/>
            <a:ext cx="8903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/>
              <a:t>Symbols Classification</a:t>
            </a:r>
            <a:endParaRPr sz="4700"/>
          </a:p>
        </p:txBody>
      </p:sp>
      <p:sp>
        <p:nvSpPr>
          <p:cNvPr id="215" name="Google Shape;215;p21"/>
          <p:cNvSpPr txBox="1"/>
          <p:nvPr/>
        </p:nvSpPr>
        <p:spPr>
          <a:xfrm>
            <a:off x="-1560100" y="603750"/>
            <a:ext cx="13974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Pooling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Relu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Soft Max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9829550" y="2006850"/>
            <a:ext cx="2304300" cy="53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cnn = models.Sequential([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layers.Conv2D(filters=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input_shape=(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layers.MaxPooling2D((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layers.Conv2D(filters=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layers.MaxPooling2D((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layers.Flatten(),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layers.Dense(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layers.Dense(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it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811213" y="1753400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Confusion 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925" y="1753400"/>
            <a:ext cx="5211401" cy="71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58525"/>
            <a:ext cx="3593098" cy="28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6800" y="2669325"/>
            <a:ext cx="4933651" cy="21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/>
          <p:nvPr/>
        </p:nvSpPr>
        <p:spPr>
          <a:xfrm>
            <a:off x="3896783" y="2512950"/>
            <a:ext cx="4933800" cy="2334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